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279" r:id="rId3"/>
    <p:sldId id="367" r:id="rId4"/>
    <p:sldId id="375" r:id="rId5"/>
    <p:sldId id="369" r:id="rId6"/>
    <p:sldId id="377" r:id="rId7"/>
    <p:sldId id="258" r:id="rId8"/>
    <p:sldId id="372" r:id="rId9"/>
    <p:sldId id="262" r:id="rId10"/>
    <p:sldId id="261" r:id="rId11"/>
    <p:sldId id="373" r:id="rId12"/>
    <p:sldId id="381" r:id="rId13"/>
    <p:sldId id="371" r:id="rId14"/>
    <p:sldId id="260" r:id="rId15"/>
    <p:sldId id="383" r:id="rId16"/>
    <p:sldId id="388" r:id="rId17"/>
    <p:sldId id="263" r:id="rId18"/>
    <p:sldId id="386" r:id="rId19"/>
    <p:sldId id="276" r:id="rId20"/>
    <p:sldId id="289" r:id="rId2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26"/>
  </p:normalViewPr>
  <p:slideViewPr>
    <p:cSldViewPr snapToGrid="0" snapToObjects="1">
      <p:cViewPr varScale="1">
        <p:scale>
          <a:sx n="67" d="100"/>
          <a:sy n="67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D9E11-AB49-AC4E-A53C-58F3CCDAF0B2}" type="datetimeFigureOut">
              <a:rPr lang="x-none" smtClean="0"/>
              <a:t>14/03/2022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BF8AA-9C09-8046-90C1-5205FE95707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13040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5C1AD-5DB4-C14A-B6C4-9A23815DE15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3309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5C1AD-5DB4-C14A-B6C4-9A23815DE153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20997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xmlns="" id="{E3985477-A03F-3C40-BD3F-31C7756EA4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xmlns="" id="{0B660422-0F56-D746-AEFF-FBA1E532A1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xmlns="" id="{5C1EDC9A-FCE7-074E-A7B8-4BE4ABD47B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6DE248-2624-2E48-970D-E4B109101AFC}" type="slidenum">
              <a:rPr lang="en-US" altLang="x-none"/>
              <a:pPr/>
              <a:t>19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5701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C931BA-3EC6-4141-9D22-2ED429685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8976E77-4BAF-4843-8317-DC351E41D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7FE42B-646F-B24C-B7B7-7A1689593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4CE0-D62D-7840-ADF9-F97AFE6F762B}" type="datetimeFigureOut">
              <a:rPr lang="x-none" smtClean="0"/>
              <a:t>14/03/2022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85579D-B056-D54A-98C1-491F6683B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6B986C-FA8E-DA44-B470-18BF64EE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5E7-611D-7B4C-A5A6-512CA6F0214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036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CD844F-FBBB-1646-A738-6731B8FB1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54AC432-EE43-EA4E-AE3E-C691272A1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D3B8B3-479F-6544-AF2C-2D80E0091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4CE0-D62D-7840-ADF9-F97AFE6F762B}" type="datetimeFigureOut">
              <a:rPr lang="x-none" smtClean="0"/>
              <a:t>14/03/2022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DE8929-32B5-A04C-85E4-7A582541D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112AE6-5341-C34C-8DD1-4BE6EE91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5E7-611D-7B4C-A5A6-512CA6F0214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8611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3B2FE7E-CE74-6C43-A383-4E2DFE566E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6968FC-AEC9-8247-9661-FF6E53D39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DAF13A-C329-0F44-B755-D150A5D5D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4CE0-D62D-7840-ADF9-F97AFE6F762B}" type="datetimeFigureOut">
              <a:rPr lang="x-none" smtClean="0"/>
              <a:t>14/03/2022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F79BB7-7F2B-7047-B34C-56365D079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490EE9-CBD8-6940-9DBB-ABE9AD0E6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5E7-611D-7B4C-A5A6-512CA6F0214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2973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98C96-78EF-4A54-AAA5-F9C85186BE6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81594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2CEBF-DED9-46B6-B71A-FE218DD3C1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14488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8D884-C232-47A5-84F8-F12573CAE18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81829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4D1C2-496B-45D3-8EEE-813C127B848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48072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1E7A0-914C-405E-99F5-2EFADA05FDD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06985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200E1-6ED3-4ED5-87A8-D5478F1C829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3415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1BADA-4B4C-4D7C-A8D2-9DB045A03F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0772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3EC7D-A902-4D27-8A78-D197A238499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6786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6C8D7-DA8B-A649-BA9A-3E4D04420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A2F477-BDFB-F34E-9D84-5C22E7DE1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B3B835-FB85-DE41-92E1-149C58471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4CE0-D62D-7840-ADF9-F97AFE6F762B}" type="datetimeFigureOut">
              <a:rPr lang="x-none" smtClean="0"/>
              <a:t>14/03/2022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19F015-FC56-A14B-9E55-969F6EFC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7D42B7-3C70-E34C-823E-70A96CC9C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5E7-611D-7B4C-A5A6-512CA6F0214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422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7C4A4-9AE6-48C8-8A09-7D98582B400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61452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63ED1-19DE-43CC-A040-57A11449EFD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63614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8EF32-D6BE-4285-A9FA-04326918E38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4867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83DA7A-35E1-8C4B-A177-BFA52E26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92C204-E69F-254E-9EF3-1501AA344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529B8C-89F6-9B46-8AE0-0B66762BF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4CE0-D62D-7840-ADF9-F97AFE6F762B}" type="datetimeFigureOut">
              <a:rPr lang="x-none" smtClean="0"/>
              <a:t>14/03/2022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14D800-B934-F64A-993F-D8551023A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3AA025-AEB7-A946-A385-DCBF1879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5E7-611D-7B4C-A5A6-512CA6F0214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087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CA3237-2FC8-1C47-BB6B-071AD34F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D2C4A5-63AD-674A-B3C3-B7E26AAD8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43ECC7F-A1CF-6B49-B70F-89E895617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F113A6-A7EA-2B4B-8720-77F38217B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4CE0-D62D-7840-ADF9-F97AFE6F762B}" type="datetimeFigureOut">
              <a:rPr lang="x-none" smtClean="0"/>
              <a:t>14/03/2022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432927-E290-E745-A709-22C1DEBF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3C82A8-A2A0-F640-B622-FEC8C8BE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5E7-611D-7B4C-A5A6-512CA6F0214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974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0220B6-7F8B-1B45-BDFE-25FAED638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19F4A0-C5F6-7948-9BDA-38FD05BBF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07923D-6D35-004F-9718-E6C1E56DA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1C0162A-B033-4746-9892-34EA41E16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F8855A9-EF62-8545-9CF8-9D493E20A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97ADA0-CC96-584D-B963-2720E252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4CE0-D62D-7840-ADF9-F97AFE6F762B}" type="datetimeFigureOut">
              <a:rPr lang="x-none" smtClean="0"/>
              <a:t>14/03/2022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428BFA6-AA10-4040-A087-02A3F20CC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C5FF35F-E115-8144-9C8D-5966B173E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5E7-611D-7B4C-A5A6-512CA6F0214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35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7E1C70-4881-6546-8F17-2D3FE100A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0EC08AA-8209-4141-8AA3-67DE55D6B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4CE0-D62D-7840-ADF9-F97AFE6F762B}" type="datetimeFigureOut">
              <a:rPr lang="x-none" smtClean="0"/>
              <a:t>14/03/2022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5455414-C96E-BE46-8447-B913239FB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52AC534-14F0-2F47-9788-615AC6F15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5E7-611D-7B4C-A5A6-512CA6F0214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0588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9D75CA3-67C6-7C4C-BFE5-7472A1A5B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4CE0-D62D-7840-ADF9-F97AFE6F762B}" type="datetimeFigureOut">
              <a:rPr lang="x-none" smtClean="0"/>
              <a:t>14/03/2022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034DC38-4F90-814B-9055-78D9C940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6A0A53-81A0-424E-AD82-726F8F09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5E7-611D-7B4C-A5A6-512CA6F0214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374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B4E61A-B998-3048-B4AC-568022F2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E052D2-F843-3B4B-81CA-B1E68D20A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D90C73-77AC-A74D-A2A6-3D8006951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E2607E-D4A8-E44E-9A87-34AE4F76B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4CE0-D62D-7840-ADF9-F97AFE6F762B}" type="datetimeFigureOut">
              <a:rPr lang="x-none" smtClean="0"/>
              <a:t>14/03/2022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BED39F-AC61-4C42-AFAF-E51C57CC8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C8FFC0-E254-204F-BDA2-1800A4C44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5E7-611D-7B4C-A5A6-512CA6F0214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609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169488-A7AF-ED41-AD0A-25E207BA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7E6442C-D741-844A-A049-DA6248F5FC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E0975AE-A530-E34E-902D-D1C6A21DB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16B9DA-AF11-5D43-B950-3B3C3782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4CE0-D62D-7840-ADF9-F97AFE6F762B}" type="datetimeFigureOut">
              <a:rPr lang="x-none" smtClean="0"/>
              <a:t>14/03/2022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9F3D8-C089-FD4A-BD1F-1BC7C3605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B23B7D-2280-CF47-A6F4-E0C70A3AE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5E7-611D-7B4C-A5A6-512CA6F0214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507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342B116-E1B7-6A4D-9FF9-11779ACB5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53F5FA-707C-A747-8DA9-2202F55B5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7976DA-011D-A943-A323-46A0411435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44CE0-D62D-7840-ADF9-F97AFE6F762B}" type="datetimeFigureOut">
              <a:rPr lang="x-none" smtClean="0"/>
              <a:t>14/03/2022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832F1D-3188-834C-B3E1-BDB7C03DC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C1803E-53E2-3647-9CE7-72CCDDD27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B5E7-611D-7B4C-A5A6-512CA6F0214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60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7919158-072E-4932-8092-F45725F6B6F7}" type="slidenum">
              <a:rPr lang="en-US" altLang="vi-VN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10001"/>
          <a:stretch>
            <a:fillRect/>
          </a:stretch>
        </p:blipFill>
        <p:spPr bwMode="auto">
          <a:xfrm>
            <a:off x="0" y="7937"/>
            <a:ext cx="12192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21">
            <a:extLst>
              <a:ext uri="{FF2B5EF4-FFF2-40B4-BE49-F238E27FC236}">
                <a16:creationId xmlns:a16="http://schemas.microsoft.com/office/drawing/2014/main" xmlns="" id="{9DB05B5C-B460-E842-B808-B9F7CD740567}"/>
              </a:ext>
            </a:extLst>
          </p:cNvPr>
          <p:cNvSpPr>
            <a:spLocks noChangeShapeType="1" noTextEdit="1"/>
          </p:cNvSpPr>
          <p:nvPr/>
        </p:nvSpPr>
        <p:spPr bwMode="auto">
          <a:xfrm>
            <a:off x="1828800" y="1257300"/>
            <a:ext cx="9015413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hào mừng các thầy cô </a:t>
            </a:r>
          </a:p>
          <a:p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tiết toán lớp 5A 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6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xmlns="" id="{8BA774AB-8FF0-1E48-B58B-382D984DA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572001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  </a:t>
            </a:r>
          </a:p>
        </p:txBody>
      </p:sp>
      <p:sp>
        <p:nvSpPr>
          <p:cNvPr id="10243" name="Text Box 6">
            <a:extLst>
              <a:ext uri="{FF2B5EF4-FFF2-40B4-BE49-F238E27FC236}">
                <a16:creationId xmlns:a16="http://schemas.microsoft.com/office/drawing/2014/main" xmlns="" id="{7E8D432F-BB35-584E-B83B-DFC90B266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991518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244" name="Text Box 7">
            <a:extLst>
              <a:ext uri="{FF2B5EF4-FFF2-40B4-BE49-F238E27FC236}">
                <a16:creationId xmlns:a16="http://schemas.microsoft.com/office/drawing/2014/main" xmlns="" id="{522CD6C7-B174-814B-90CC-47DC85332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04801"/>
            <a:ext cx="76200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dirty="0"/>
          </a:p>
        </p:txBody>
      </p:sp>
      <p:sp>
        <p:nvSpPr>
          <p:cNvPr id="10245" name="Text Box 8">
            <a:extLst>
              <a:ext uri="{FF2B5EF4-FFF2-40B4-BE49-F238E27FC236}">
                <a16:creationId xmlns:a16="http://schemas.microsoft.com/office/drawing/2014/main" xmlns="" id="{42D7312D-EA65-B54A-85AC-C2122A67B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919162"/>
            <a:ext cx="4572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/>
              <a:t>7 </a:t>
            </a:r>
            <a:r>
              <a:rPr lang="en-US" altLang="en-US" sz="2800" dirty="0" err="1"/>
              <a:t>giờ</a:t>
            </a:r>
            <a:r>
              <a:rPr lang="en-US" altLang="en-US" sz="2800" dirty="0"/>
              <a:t> 40 </a:t>
            </a:r>
            <a:r>
              <a:rPr lang="en-US" altLang="en-US" sz="2800" dirty="0" err="1"/>
              <a:t>phút</a:t>
            </a:r>
            <a:r>
              <a:rPr lang="en-US" altLang="en-US" sz="2800" dirty="0"/>
              <a:t>    :      4     =           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dirty="0"/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xmlns="" id="{A6C86A73-25AE-1B40-8159-C127B610C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1" y="1645444"/>
            <a:ext cx="5448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247" name="Text Box 11">
            <a:extLst>
              <a:ext uri="{FF2B5EF4-FFF2-40B4-BE49-F238E27FC236}">
                <a16:creationId xmlns:a16="http://schemas.microsoft.com/office/drawing/2014/main" xmlns="" id="{1E815FF1-0453-DD4F-95FC-1332F990C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058318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xmlns="" id="{E7A23DCD-F7F0-E145-85C6-EA1C646A9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686718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7 giờ      40  phút</a:t>
            </a:r>
          </a:p>
        </p:txBody>
      </p:sp>
      <p:sp>
        <p:nvSpPr>
          <p:cNvPr id="11277" name="Line 13">
            <a:extLst>
              <a:ext uri="{FF2B5EF4-FFF2-40B4-BE49-F238E27FC236}">
                <a16:creationId xmlns:a16="http://schemas.microsoft.com/office/drawing/2014/main" xmlns="" id="{33964396-92EB-D14A-9136-4FB6F302D48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1534316"/>
            <a:ext cx="0" cy="1128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1278" name="Line 14">
            <a:extLst>
              <a:ext uri="{FF2B5EF4-FFF2-40B4-BE49-F238E27FC236}">
                <a16:creationId xmlns:a16="http://schemas.microsoft.com/office/drawing/2014/main" xmlns="" id="{F7CCDAA4-9C67-6C4E-95D3-F0CB383867FC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2143917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1279" name="Text Box 15">
            <a:extLst>
              <a:ext uri="{FF2B5EF4-FFF2-40B4-BE49-F238E27FC236}">
                <a16:creationId xmlns:a16="http://schemas.microsoft.com/office/drawing/2014/main" xmlns="" id="{46E3D6D8-D107-4A46-B24F-ED14E08DF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0" y="1598612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/>
              <a:t>4</a:t>
            </a:r>
          </a:p>
        </p:txBody>
      </p:sp>
      <p:sp>
        <p:nvSpPr>
          <p:cNvPr id="11280" name="Text Box 16">
            <a:extLst>
              <a:ext uri="{FF2B5EF4-FFF2-40B4-BE49-F238E27FC236}">
                <a16:creationId xmlns:a16="http://schemas.microsoft.com/office/drawing/2014/main" xmlns="" id="{51085254-0A4B-1E47-A649-E5DFA9F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919162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/>
              <a:t>?</a:t>
            </a:r>
          </a:p>
        </p:txBody>
      </p:sp>
      <p:sp>
        <p:nvSpPr>
          <p:cNvPr id="11281" name="Text Box 17">
            <a:extLst>
              <a:ext uri="{FF2B5EF4-FFF2-40B4-BE49-F238E27FC236}">
                <a16:creationId xmlns:a16="http://schemas.microsoft.com/office/drawing/2014/main" xmlns="" id="{DAFEA08E-F996-0A45-82B9-14C098EF5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2143918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11282" name="Text Box 18">
            <a:extLst>
              <a:ext uri="{FF2B5EF4-FFF2-40B4-BE49-F238E27FC236}">
                <a16:creationId xmlns:a16="http://schemas.microsoft.com/office/drawing/2014/main" xmlns="" id="{3053A0E4-84FD-744C-8C0D-503584A55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143918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3</a:t>
            </a:r>
          </a:p>
        </p:txBody>
      </p:sp>
      <p:sp>
        <p:nvSpPr>
          <p:cNvPr id="11283" name="Text Box 19">
            <a:extLst>
              <a:ext uri="{FF2B5EF4-FFF2-40B4-BE49-F238E27FC236}">
                <a16:creationId xmlns:a16="http://schemas.microsoft.com/office/drawing/2014/main" xmlns="" id="{40A03942-4A8D-444F-8A07-26C5E63B7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2143918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giờ</a:t>
            </a:r>
            <a:r>
              <a:rPr lang="en-US" altLang="en-US" sz="1800"/>
              <a:t> </a:t>
            </a:r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xmlns="" id="{51AFBA67-DD54-8142-ADDD-17393A74E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14391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giờ</a:t>
            </a:r>
          </a:p>
        </p:txBody>
      </p:sp>
      <p:sp>
        <p:nvSpPr>
          <p:cNvPr id="11285" name="Text Box 21">
            <a:extLst>
              <a:ext uri="{FF2B5EF4-FFF2-40B4-BE49-F238E27FC236}">
                <a16:creationId xmlns:a16="http://schemas.microsoft.com/office/drawing/2014/main" xmlns="" id="{1FC701E4-3E4A-7345-B4BA-D8D1959C9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143918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 </a:t>
            </a:r>
            <a:r>
              <a:rPr lang="en-US" altLang="en-US" sz="2800"/>
              <a:t>= 180  phút</a:t>
            </a:r>
            <a:r>
              <a:rPr lang="en-US" altLang="en-US" sz="1800"/>
              <a:t> </a:t>
            </a:r>
          </a:p>
        </p:txBody>
      </p:sp>
      <p:sp>
        <p:nvSpPr>
          <p:cNvPr id="11286" name="Line 22">
            <a:extLst>
              <a:ext uri="{FF2B5EF4-FFF2-40B4-BE49-F238E27FC236}">
                <a16:creationId xmlns:a16="http://schemas.microsoft.com/office/drawing/2014/main" xmlns="" id="{8934E33B-E4D6-C04B-8601-DE007754BB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753517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1287" name="Text Box 23">
            <a:extLst>
              <a:ext uri="{FF2B5EF4-FFF2-40B4-BE49-F238E27FC236}">
                <a16:creationId xmlns:a16="http://schemas.microsoft.com/office/drawing/2014/main" xmlns="" id="{AD7D65AF-F9BE-4A4A-B007-94F3CD72D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753518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/>
              <a:t> </a:t>
            </a:r>
            <a:r>
              <a:rPr lang="en-US" altLang="en-US" sz="2800" dirty="0" err="1"/>
              <a:t>phút</a:t>
            </a:r>
            <a:endParaRPr lang="en-US" altLang="en-US" sz="2800" dirty="0"/>
          </a:p>
        </p:txBody>
      </p:sp>
      <p:sp>
        <p:nvSpPr>
          <p:cNvPr id="11288" name="Text Box 24">
            <a:extLst>
              <a:ext uri="{FF2B5EF4-FFF2-40B4-BE49-F238E27FC236}">
                <a16:creationId xmlns:a16="http://schemas.microsoft.com/office/drawing/2014/main" xmlns="" id="{CC0B8731-F40F-CB4B-96B2-18E8DCB31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829718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11289" name="Text Box 25">
            <a:extLst>
              <a:ext uri="{FF2B5EF4-FFF2-40B4-BE49-F238E27FC236}">
                <a16:creationId xmlns:a16="http://schemas.microsoft.com/office/drawing/2014/main" xmlns="" id="{087A3708-F13C-154A-9559-2E983F9FA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829718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 2    </a:t>
            </a:r>
          </a:p>
        </p:txBody>
      </p:sp>
      <p:sp>
        <p:nvSpPr>
          <p:cNvPr id="11290" name="Text Box 26">
            <a:extLst>
              <a:ext uri="{FF2B5EF4-FFF2-40B4-BE49-F238E27FC236}">
                <a16:creationId xmlns:a16="http://schemas.microsoft.com/office/drawing/2014/main" xmlns="" id="{7B202F35-A556-4E43-8B55-537A088E3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837" y="2829718"/>
            <a:ext cx="461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/>
              <a:t>2      </a:t>
            </a:r>
          </a:p>
        </p:txBody>
      </p:sp>
      <p:sp>
        <p:nvSpPr>
          <p:cNvPr id="11291" name="Text Box 27">
            <a:extLst>
              <a:ext uri="{FF2B5EF4-FFF2-40B4-BE49-F238E27FC236}">
                <a16:creationId xmlns:a16="http://schemas.microsoft.com/office/drawing/2014/main" xmlns="" id="{0B46EC63-8538-4D42-86F5-08FF36A37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2143918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5</a:t>
            </a:r>
          </a:p>
        </p:txBody>
      </p:sp>
      <p:sp>
        <p:nvSpPr>
          <p:cNvPr id="11292" name="Text Box 28">
            <a:extLst>
              <a:ext uri="{FF2B5EF4-FFF2-40B4-BE49-F238E27FC236}">
                <a16:creationId xmlns:a16="http://schemas.microsoft.com/office/drawing/2014/main" xmlns="" id="{58A9F10A-7DCC-DC42-B61A-C59C53147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286918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2</a:t>
            </a:r>
          </a:p>
        </p:txBody>
      </p:sp>
      <p:sp>
        <p:nvSpPr>
          <p:cNvPr id="11293" name="Text Box 29">
            <a:extLst>
              <a:ext uri="{FF2B5EF4-FFF2-40B4-BE49-F238E27FC236}">
                <a16:creationId xmlns:a16="http://schemas.microsoft.com/office/drawing/2014/main" xmlns="" id="{3535275F-B480-5A41-BF2B-6BFB0DBA1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286918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11294" name="Text Box 30">
            <a:extLst>
              <a:ext uri="{FF2B5EF4-FFF2-40B4-BE49-F238E27FC236}">
                <a16:creationId xmlns:a16="http://schemas.microsoft.com/office/drawing/2014/main" xmlns="" id="{66D9E925-6AC3-3A4C-9AF1-A0BE81879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2143918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5</a:t>
            </a:r>
          </a:p>
        </p:txBody>
      </p:sp>
      <p:sp>
        <p:nvSpPr>
          <p:cNvPr id="11295" name="Text Box 31">
            <a:extLst>
              <a:ext uri="{FF2B5EF4-FFF2-40B4-BE49-F238E27FC236}">
                <a16:creationId xmlns:a16="http://schemas.microsoft.com/office/drawing/2014/main" xmlns="" id="{66A800B2-ACF1-AD41-92A5-90BBB5AE1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667918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11296" name="Text Box 32">
            <a:extLst>
              <a:ext uri="{FF2B5EF4-FFF2-40B4-BE49-F238E27FC236}">
                <a16:creationId xmlns:a16="http://schemas.microsoft.com/office/drawing/2014/main" xmlns="" id="{8C03A796-1C18-9F48-BBE5-CF978A0FF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8400" y="212804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/>
              <a:t>phút</a:t>
            </a:r>
            <a:endParaRPr lang="en-US" altLang="en-US" sz="2800" dirty="0"/>
          </a:p>
        </p:txBody>
      </p:sp>
      <p:sp>
        <p:nvSpPr>
          <p:cNvPr id="11298" name="Text Box 34">
            <a:extLst>
              <a:ext uri="{FF2B5EF4-FFF2-40B4-BE49-F238E27FC236}">
                <a16:creationId xmlns:a16="http://schemas.microsoft.com/office/drawing/2014/main" xmlns="" id="{75343626-AD2A-8649-B49A-29273FF0D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837" y="900114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/>
              <a:t>1 </a:t>
            </a:r>
            <a:r>
              <a:rPr lang="en-US" altLang="en-US" sz="2800" dirty="0" err="1"/>
              <a:t>giờ</a:t>
            </a:r>
            <a:r>
              <a:rPr lang="en-US" altLang="en-US" sz="2800" dirty="0"/>
              <a:t> 55 </a:t>
            </a:r>
            <a:r>
              <a:rPr lang="en-US" altLang="en-US" sz="2800" dirty="0" err="1"/>
              <a:t>phút</a:t>
            </a:r>
            <a:endParaRPr lang="en-US" altLang="en-US" sz="2800" dirty="0"/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457200" y="4698207"/>
            <a:ext cx="5715000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Vậy: 7 giờ 40 phút : 4 = 1 giờ 55 phút</a:t>
            </a:r>
          </a:p>
        </p:txBody>
      </p:sp>
      <p:sp>
        <p:nvSpPr>
          <p:cNvPr id="32" name="Text Box 28">
            <a:extLst>
              <a:ext uri="{FF2B5EF4-FFF2-40B4-BE49-F238E27FC236}">
                <a16:creationId xmlns:a16="http://schemas.microsoft.com/office/drawing/2014/main" xmlns="" id="{961D6A69-412B-DA40-BC47-12A172DCF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653" y="5293520"/>
            <a:ext cx="11646693" cy="107721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50000"/>
              </a:spcBef>
              <a:buClrTx/>
              <a:buSzTx/>
              <a:buNone/>
            </a:pP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phần dư khác không thì ta chuyển đổi sang đơn vị hàng nhỏ hơn liền kề </a:t>
            </a: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tiếp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6" grpId="0"/>
      <p:bldP spid="11279" grpId="0"/>
      <p:bldP spid="11280" grpId="0"/>
      <p:bldP spid="11281" grpId="0"/>
      <p:bldP spid="11282" grpId="0"/>
      <p:bldP spid="11283" grpId="0"/>
      <p:bldP spid="11284" grpId="0"/>
      <p:bldP spid="11285" grpId="0"/>
      <p:bldP spid="11287" grpId="0"/>
      <p:bldP spid="11288" grpId="0"/>
      <p:bldP spid="11289" grpId="0"/>
      <p:bldP spid="11290" grpId="0"/>
      <p:bldP spid="11291" grpId="0"/>
      <p:bldP spid="11292" grpId="0"/>
      <p:bldP spid="11293" grpId="0"/>
      <p:bldP spid="11294" grpId="0"/>
      <p:bldP spid="11295" grpId="0"/>
      <p:bldP spid="11296" grpId="0"/>
      <p:bldP spid="11298" grpId="0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xmlns="" id="{8BA774AB-8FF0-1E48-B58B-382D984DA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572001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10243" name="Text Box 6">
            <a:extLst>
              <a:ext uri="{FF2B5EF4-FFF2-40B4-BE49-F238E27FC236}">
                <a16:creationId xmlns:a16="http://schemas.microsoft.com/office/drawing/2014/main" xmlns="" id="{7E8D432F-BB35-584E-B83B-DFC90B266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991518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xmlns="" id="{A6C86A73-25AE-1B40-8159-C127B610C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975448"/>
            <a:ext cx="109870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chia số đo thời gian cho một số ta thực hiện các bước sau: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7" name="Text Box 11">
            <a:extLst>
              <a:ext uri="{FF2B5EF4-FFF2-40B4-BE49-F238E27FC236}">
                <a16:creationId xmlns:a16="http://schemas.microsoft.com/office/drawing/2014/main" xmlns="" id="{1E815FF1-0453-DD4F-95FC-1332F990C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058318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35" name="Text Box 28">
            <a:extLst>
              <a:ext uri="{FF2B5EF4-FFF2-40B4-BE49-F238E27FC236}">
                <a16:creationId xmlns:a16="http://schemas.microsoft.com/office/drawing/2014/main" xmlns="" id="{961D6A69-412B-DA40-BC47-12A172DCF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307" y="1819122"/>
            <a:ext cx="11646693" cy="255454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Đặt tính</a:t>
            </a:r>
          </a:p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Tính (Chia từng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</a:t>
            </a: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từng đơn vị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just">
              <a:spcBef>
                <a:spcPct val="50000"/>
              </a:spcBef>
              <a:buClrTx/>
              <a:buSz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Lưu ý: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phần dư khác không thì ta chuyển đổi sang đơn vị hàng nhỏ hơn liền kề </a:t>
            </a: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tiếp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1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467" y="279400"/>
            <a:ext cx="10811933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3149600" y="3583517"/>
            <a:ext cx="6502400" cy="1674283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4800" kern="10" dirty="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1C2D28-557D-2148-AFD8-EC2A8A0C761F}"/>
              </a:ext>
            </a:extLst>
          </p:cNvPr>
          <p:cNvSpPr txBox="1"/>
          <p:nvPr/>
        </p:nvSpPr>
        <p:spPr>
          <a:xfrm>
            <a:off x="2451104" y="3638824"/>
            <a:ext cx="8175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Text Box 8">
            <a:extLst>
              <a:ext uri="{FF2B5EF4-FFF2-40B4-BE49-F238E27FC236}">
                <a16:creationId xmlns:a16="http://schemas.microsoft.com/office/drawing/2014/main" xmlns="" id="{536D37D0-21B7-7342-ACF8-6C4DE5FE3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49" y="2149613"/>
            <a:ext cx="59522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a) 24 </a:t>
            </a:r>
            <a:r>
              <a:rPr lang="en-US" altLang="en-US" sz="4000" dirty="0" err="1">
                <a:latin typeface="Times New Roman" panose="02020603050405020304" pitchFamily="18" charset="0"/>
              </a:rPr>
              <a:t>phút</a:t>
            </a:r>
            <a:r>
              <a:rPr lang="en-US" altLang="en-US" sz="4000" dirty="0">
                <a:latin typeface="Times New Roman" panose="02020603050405020304" pitchFamily="18" charset="0"/>
              </a:rPr>
              <a:t> 12 </a:t>
            </a:r>
            <a:r>
              <a:rPr lang="en-US" altLang="en-US" sz="4000" dirty="0" err="1">
                <a:latin typeface="Times New Roman" panose="02020603050405020304" pitchFamily="18" charset="0"/>
              </a:rPr>
              <a:t>giây</a:t>
            </a:r>
            <a:r>
              <a:rPr lang="en-US" altLang="en-US" sz="4000" dirty="0">
                <a:latin typeface="Times New Roman" panose="02020603050405020304" pitchFamily="18" charset="0"/>
              </a:rPr>
              <a:t> : 4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3" name="Text Box 9">
            <a:extLst>
              <a:ext uri="{FF2B5EF4-FFF2-40B4-BE49-F238E27FC236}">
                <a16:creationId xmlns:a16="http://schemas.microsoft.com/office/drawing/2014/main" xmlns="" id="{3E57A855-B231-4D4E-AFD8-DD8367183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99" y="2849701"/>
            <a:ext cx="59395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b) 35 </a:t>
            </a:r>
            <a:r>
              <a:rPr lang="en-US" altLang="en-US" sz="4000" dirty="0" err="1">
                <a:latin typeface="Times New Roman" panose="02020603050405020304" pitchFamily="18" charset="0"/>
              </a:rPr>
              <a:t>giờ</a:t>
            </a:r>
            <a:r>
              <a:rPr lang="en-US" altLang="en-US" sz="4000" dirty="0">
                <a:latin typeface="Times New Roman" panose="02020603050405020304" pitchFamily="18" charset="0"/>
              </a:rPr>
              <a:t> 40 </a:t>
            </a:r>
            <a:r>
              <a:rPr lang="en-US" altLang="en-US" sz="4000" dirty="0" err="1">
                <a:latin typeface="Times New Roman" panose="02020603050405020304" pitchFamily="18" charset="0"/>
              </a:rPr>
              <a:t>phút</a:t>
            </a:r>
            <a:r>
              <a:rPr lang="en-US" altLang="en-US" sz="4000" dirty="0">
                <a:latin typeface="Times New Roman" panose="02020603050405020304" pitchFamily="18" charset="0"/>
              </a:rPr>
              <a:t>   : 5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4" name="Text Box 10">
            <a:extLst>
              <a:ext uri="{FF2B5EF4-FFF2-40B4-BE49-F238E27FC236}">
                <a16:creationId xmlns:a16="http://schemas.microsoft.com/office/drawing/2014/main" xmlns="" id="{48B2F7DF-957A-3649-A66A-27247EC4D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74" y="2833032"/>
            <a:ext cx="59522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d) 18,6 phút           : 6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5" name="Text Box 11">
            <a:extLst>
              <a:ext uri="{FF2B5EF4-FFF2-40B4-BE49-F238E27FC236}">
                <a16:creationId xmlns:a16="http://schemas.microsoft.com/office/drawing/2014/main" xmlns="" id="{9B777F82-5E14-DF4F-A513-D38C74ADA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74" y="2166282"/>
            <a:ext cx="59522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c) 10 </a:t>
            </a:r>
            <a:r>
              <a:rPr lang="en-US" altLang="en-US" sz="4000" dirty="0" err="1">
                <a:latin typeface="Times New Roman" panose="02020603050405020304" pitchFamily="18" charset="0"/>
              </a:rPr>
              <a:t>giờ</a:t>
            </a:r>
            <a:r>
              <a:rPr lang="en-US" altLang="en-US" sz="4000" dirty="0">
                <a:latin typeface="Times New Roman" panose="02020603050405020304" pitchFamily="18" charset="0"/>
              </a:rPr>
              <a:t> 48 </a:t>
            </a:r>
            <a:r>
              <a:rPr lang="en-US" altLang="en-US" sz="4000" dirty="0" err="1">
                <a:latin typeface="Times New Roman" panose="02020603050405020304" pitchFamily="18" charset="0"/>
              </a:rPr>
              <a:t>phút</a:t>
            </a:r>
            <a:r>
              <a:rPr lang="en-US" altLang="en-US" sz="4000" dirty="0">
                <a:latin typeface="Times New Roman" panose="02020603050405020304" pitchFamily="18" charset="0"/>
              </a:rPr>
              <a:t>   : 9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6" name="Text Box 12">
            <a:extLst>
              <a:ext uri="{FF2B5EF4-FFF2-40B4-BE49-F238E27FC236}">
                <a16:creationId xmlns:a16="http://schemas.microsoft.com/office/drawing/2014/main" xmlns="" id="{9D7E18EA-0D82-D440-8132-23E071E3F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49" y="679452"/>
            <a:ext cx="94392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1: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>
                <a:latin typeface="Times New Roman" panose="02020603050405020304" pitchFamily="18" charset="0"/>
              </a:rPr>
              <a:t>(SGK/136) </a:t>
            </a:r>
            <a:r>
              <a:rPr lang="en-US" altLang="en-US" sz="4000" b="1" i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4000" b="1" i="1" dirty="0">
                <a:latin typeface="Times New Roman" panose="02020603050405020304" pitchFamily="18" charset="0"/>
              </a:rPr>
              <a:t>:</a:t>
            </a:r>
            <a:endParaRPr lang="en-US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  <p:bldP spid="52233" grpId="0"/>
      <p:bldP spid="52234" grpId="0"/>
      <p:bldP spid="52235" grpId="0"/>
      <p:bldP spid="522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1447800" y="2057401"/>
            <a:ext cx="2819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a) 24 phút 12 giây  </a:t>
            </a:r>
          </a:p>
        </p:txBody>
      </p:sp>
      <p:sp>
        <p:nvSpPr>
          <p:cNvPr id="14339" name="Line 7"/>
          <p:cNvSpPr>
            <a:spLocks noChangeShapeType="1"/>
          </p:cNvSpPr>
          <p:nvPr/>
        </p:nvSpPr>
        <p:spPr bwMode="auto">
          <a:xfrm>
            <a:off x="4146550" y="218916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Line 8"/>
          <p:cNvSpPr>
            <a:spLocks noChangeShapeType="1"/>
          </p:cNvSpPr>
          <p:nvPr/>
        </p:nvSpPr>
        <p:spPr bwMode="auto">
          <a:xfrm>
            <a:off x="4135438" y="2514600"/>
            <a:ext cx="198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4597400" y="2052638"/>
            <a:ext cx="43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4114800" y="2606676"/>
            <a:ext cx="406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6  </a:t>
            </a:r>
          </a:p>
        </p:txBody>
      </p:sp>
      <p:sp>
        <p:nvSpPr>
          <p:cNvPr id="14343" name="Text Box 11"/>
          <p:cNvSpPr txBox="1">
            <a:spLocks noChangeArrowheads="1"/>
          </p:cNvSpPr>
          <p:nvPr/>
        </p:nvSpPr>
        <p:spPr bwMode="auto">
          <a:xfrm>
            <a:off x="1797050" y="2586038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  0                      </a:t>
            </a:r>
          </a:p>
        </p:txBody>
      </p:sp>
      <p:sp>
        <p:nvSpPr>
          <p:cNvPr id="14344" name="Text Box 12"/>
          <p:cNvSpPr txBox="1">
            <a:spLocks noChangeArrowheads="1"/>
          </p:cNvSpPr>
          <p:nvPr/>
        </p:nvSpPr>
        <p:spPr bwMode="auto">
          <a:xfrm>
            <a:off x="6286500" y="2057401"/>
            <a:ext cx="28575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b) 35 giờ 40 phút</a:t>
            </a:r>
          </a:p>
        </p:txBody>
      </p:sp>
      <p:sp>
        <p:nvSpPr>
          <p:cNvPr id="14345" name="Line 13"/>
          <p:cNvSpPr>
            <a:spLocks noChangeShapeType="1"/>
          </p:cNvSpPr>
          <p:nvPr/>
        </p:nvSpPr>
        <p:spPr bwMode="auto">
          <a:xfrm>
            <a:off x="8915400" y="2133601"/>
            <a:ext cx="0" cy="690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346" name="Line 14"/>
          <p:cNvSpPr>
            <a:spLocks noChangeShapeType="1"/>
          </p:cNvSpPr>
          <p:nvPr/>
        </p:nvSpPr>
        <p:spPr bwMode="auto">
          <a:xfrm>
            <a:off x="8915400" y="2438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347" name="Text Box 15"/>
          <p:cNvSpPr txBox="1">
            <a:spLocks noChangeArrowheads="1"/>
          </p:cNvSpPr>
          <p:nvPr/>
        </p:nvSpPr>
        <p:spPr bwMode="auto">
          <a:xfrm>
            <a:off x="9410700" y="2046288"/>
            <a:ext cx="419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4348" name="Text Box 16"/>
          <p:cNvSpPr txBox="1">
            <a:spLocks noChangeArrowheads="1"/>
          </p:cNvSpPr>
          <p:nvPr/>
        </p:nvSpPr>
        <p:spPr bwMode="auto">
          <a:xfrm>
            <a:off x="8783638" y="2509838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 7 </a:t>
            </a:r>
          </a:p>
        </p:txBody>
      </p:sp>
      <p:sp>
        <p:nvSpPr>
          <p:cNvPr id="14349" name="Text Box 17"/>
          <p:cNvSpPr txBox="1">
            <a:spLocks noChangeArrowheads="1"/>
          </p:cNvSpPr>
          <p:nvPr/>
        </p:nvSpPr>
        <p:spPr bwMode="auto">
          <a:xfrm>
            <a:off x="6629400" y="2514601"/>
            <a:ext cx="685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  0</a:t>
            </a:r>
          </a:p>
        </p:txBody>
      </p:sp>
      <p:sp>
        <p:nvSpPr>
          <p:cNvPr id="14350" name="Text Box 18"/>
          <p:cNvSpPr txBox="1">
            <a:spLocks noChangeArrowheads="1"/>
          </p:cNvSpPr>
          <p:nvPr/>
        </p:nvSpPr>
        <p:spPr bwMode="auto">
          <a:xfrm>
            <a:off x="9067800" y="2509838"/>
            <a:ext cx="68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giờ </a:t>
            </a:r>
          </a:p>
        </p:txBody>
      </p:sp>
      <p:sp>
        <p:nvSpPr>
          <p:cNvPr id="14351" name="Text Box 19"/>
          <p:cNvSpPr txBox="1">
            <a:spLocks noChangeArrowheads="1"/>
          </p:cNvSpPr>
          <p:nvPr/>
        </p:nvSpPr>
        <p:spPr bwMode="auto">
          <a:xfrm>
            <a:off x="7502526" y="2511426"/>
            <a:ext cx="1489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  40 phút </a:t>
            </a:r>
          </a:p>
        </p:txBody>
      </p:sp>
      <p:sp>
        <p:nvSpPr>
          <p:cNvPr id="14352" name="Text Box 20"/>
          <p:cNvSpPr txBox="1">
            <a:spLocks noChangeArrowheads="1"/>
          </p:cNvSpPr>
          <p:nvPr/>
        </p:nvSpPr>
        <p:spPr bwMode="auto">
          <a:xfrm>
            <a:off x="2971800" y="2586038"/>
            <a:ext cx="1219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12 giây</a:t>
            </a:r>
          </a:p>
        </p:txBody>
      </p:sp>
      <p:sp>
        <p:nvSpPr>
          <p:cNvPr id="14353" name="Text Box 21"/>
          <p:cNvSpPr txBox="1">
            <a:spLocks noChangeArrowheads="1"/>
          </p:cNvSpPr>
          <p:nvPr/>
        </p:nvSpPr>
        <p:spPr bwMode="auto">
          <a:xfrm>
            <a:off x="3048000" y="3048001"/>
            <a:ext cx="4587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 0</a:t>
            </a:r>
          </a:p>
        </p:txBody>
      </p:sp>
      <p:sp>
        <p:nvSpPr>
          <p:cNvPr id="14354" name="Text Box 22"/>
          <p:cNvSpPr txBox="1">
            <a:spLocks noChangeArrowheads="1"/>
          </p:cNvSpPr>
          <p:nvPr/>
        </p:nvSpPr>
        <p:spPr bwMode="auto">
          <a:xfrm>
            <a:off x="4343400" y="2586038"/>
            <a:ext cx="8763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 dirty="0">
                <a:solidFill>
                  <a:prstClr val="black"/>
                </a:solidFill>
                <a:latin typeface="Arial" panose="020B0604020202020204" pitchFamily="34" charset="0"/>
              </a:rPr>
              <a:t>phút </a:t>
            </a:r>
          </a:p>
        </p:txBody>
      </p:sp>
      <p:sp>
        <p:nvSpPr>
          <p:cNvPr id="14355" name="Text Box 23"/>
          <p:cNvSpPr txBox="1">
            <a:spLocks noChangeArrowheads="1"/>
          </p:cNvSpPr>
          <p:nvPr/>
        </p:nvSpPr>
        <p:spPr bwMode="auto">
          <a:xfrm>
            <a:off x="5105400" y="2597151"/>
            <a:ext cx="381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4356" name="Text Box 24"/>
          <p:cNvSpPr txBox="1">
            <a:spLocks noChangeArrowheads="1"/>
          </p:cNvSpPr>
          <p:nvPr/>
        </p:nvSpPr>
        <p:spPr bwMode="auto">
          <a:xfrm>
            <a:off x="5359400" y="2586038"/>
            <a:ext cx="889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giây  </a:t>
            </a:r>
          </a:p>
        </p:txBody>
      </p:sp>
      <p:sp>
        <p:nvSpPr>
          <p:cNvPr id="14357" name="Text Box 25"/>
          <p:cNvSpPr txBox="1">
            <a:spLocks noChangeArrowheads="1"/>
          </p:cNvSpPr>
          <p:nvPr/>
        </p:nvSpPr>
        <p:spPr bwMode="auto">
          <a:xfrm>
            <a:off x="9601200" y="2509838"/>
            <a:ext cx="381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4358" name="Text Box 26"/>
          <p:cNvSpPr txBox="1">
            <a:spLocks noChangeArrowheads="1"/>
          </p:cNvSpPr>
          <p:nvPr/>
        </p:nvSpPr>
        <p:spPr bwMode="auto">
          <a:xfrm>
            <a:off x="7848600" y="2967038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4359" name="Text Box 27"/>
          <p:cNvSpPr txBox="1">
            <a:spLocks noChangeArrowheads="1"/>
          </p:cNvSpPr>
          <p:nvPr/>
        </p:nvSpPr>
        <p:spPr bwMode="auto">
          <a:xfrm>
            <a:off x="9829800" y="2509838"/>
            <a:ext cx="990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phút</a:t>
            </a:r>
          </a:p>
        </p:txBody>
      </p:sp>
      <p:sp>
        <p:nvSpPr>
          <p:cNvPr id="14360" name="Text Box 28"/>
          <p:cNvSpPr txBox="1">
            <a:spLocks noChangeArrowheads="1"/>
          </p:cNvSpPr>
          <p:nvPr/>
        </p:nvSpPr>
        <p:spPr bwMode="auto">
          <a:xfrm>
            <a:off x="1500188" y="4191001"/>
            <a:ext cx="32369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c) 10 giờ     48 phút</a:t>
            </a:r>
          </a:p>
        </p:txBody>
      </p:sp>
      <p:sp>
        <p:nvSpPr>
          <p:cNvPr id="14361" name="Line 29"/>
          <p:cNvSpPr>
            <a:spLocks noChangeShapeType="1"/>
          </p:cNvSpPr>
          <p:nvPr/>
        </p:nvSpPr>
        <p:spPr bwMode="auto">
          <a:xfrm>
            <a:off x="4451350" y="436245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362" name="Line 30"/>
          <p:cNvSpPr>
            <a:spLocks noChangeShapeType="1"/>
          </p:cNvSpPr>
          <p:nvPr/>
        </p:nvSpPr>
        <p:spPr bwMode="auto">
          <a:xfrm flipV="1">
            <a:off x="4451351" y="4687888"/>
            <a:ext cx="1979613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363" name="Line 31"/>
          <p:cNvSpPr>
            <a:spLocks noChangeShapeType="1"/>
          </p:cNvSpPr>
          <p:nvPr/>
        </p:nvSpPr>
        <p:spPr bwMode="auto">
          <a:xfrm>
            <a:off x="8915400" y="4267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364" name="Line 32"/>
          <p:cNvSpPr>
            <a:spLocks noChangeShapeType="1"/>
          </p:cNvSpPr>
          <p:nvPr/>
        </p:nvSpPr>
        <p:spPr bwMode="auto">
          <a:xfrm>
            <a:off x="8915400" y="4567238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365" name="Text Box 33"/>
          <p:cNvSpPr txBox="1">
            <a:spLocks noChangeArrowheads="1"/>
          </p:cNvSpPr>
          <p:nvPr/>
        </p:nvSpPr>
        <p:spPr bwMode="auto">
          <a:xfrm>
            <a:off x="4872038" y="4191001"/>
            <a:ext cx="4175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4366" name="Text Box 34"/>
          <p:cNvSpPr txBox="1">
            <a:spLocks noChangeArrowheads="1"/>
          </p:cNvSpPr>
          <p:nvPr/>
        </p:nvSpPr>
        <p:spPr bwMode="auto">
          <a:xfrm>
            <a:off x="4243388" y="4668838"/>
            <a:ext cx="68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  1</a:t>
            </a:r>
          </a:p>
        </p:txBody>
      </p:sp>
      <p:sp>
        <p:nvSpPr>
          <p:cNvPr id="14367" name="Text Box 35"/>
          <p:cNvSpPr txBox="1">
            <a:spLocks noChangeArrowheads="1"/>
          </p:cNvSpPr>
          <p:nvPr/>
        </p:nvSpPr>
        <p:spPr bwMode="auto">
          <a:xfrm>
            <a:off x="1784350" y="4667251"/>
            <a:ext cx="685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  1</a:t>
            </a:r>
          </a:p>
        </p:txBody>
      </p:sp>
      <p:sp>
        <p:nvSpPr>
          <p:cNvPr id="14368" name="Text Box 36"/>
          <p:cNvSpPr txBox="1">
            <a:spLocks noChangeArrowheads="1"/>
          </p:cNvSpPr>
          <p:nvPr/>
        </p:nvSpPr>
        <p:spPr bwMode="auto">
          <a:xfrm>
            <a:off x="3003550" y="5576888"/>
            <a:ext cx="68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  1</a:t>
            </a:r>
          </a:p>
        </p:txBody>
      </p:sp>
      <p:sp>
        <p:nvSpPr>
          <p:cNvPr id="14369" name="Text Box 37"/>
          <p:cNvSpPr txBox="1">
            <a:spLocks noChangeArrowheads="1"/>
          </p:cNvSpPr>
          <p:nvPr/>
        </p:nvSpPr>
        <p:spPr bwMode="auto">
          <a:xfrm>
            <a:off x="8991600" y="4643438"/>
            <a:ext cx="68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  1</a:t>
            </a:r>
          </a:p>
        </p:txBody>
      </p:sp>
      <p:sp>
        <p:nvSpPr>
          <p:cNvPr id="14370" name="Text Box 38"/>
          <p:cNvSpPr txBox="1">
            <a:spLocks noChangeArrowheads="1"/>
          </p:cNvSpPr>
          <p:nvPr/>
        </p:nvSpPr>
        <p:spPr bwMode="auto">
          <a:xfrm>
            <a:off x="4603750" y="4667251"/>
            <a:ext cx="685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giờ</a:t>
            </a:r>
          </a:p>
        </p:txBody>
      </p:sp>
      <p:sp>
        <p:nvSpPr>
          <p:cNvPr id="14371" name="Text Box 39"/>
          <p:cNvSpPr txBox="1">
            <a:spLocks noChangeArrowheads="1"/>
          </p:cNvSpPr>
          <p:nvPr/>
        </p:nvSpPr>
        <p:spPr bwMode="auto">
          <a:xfrm>
            <a:off x="5016501" y="4648201"/>
            <a:ext cx="5699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  1</a:t>
            </a:r>
          </a:p>
        </p:txBody>
      </p:sp>
      <p:sp>
        <p:nvSpPr>
          <p:cNvPr id="14372" name="Text Box 40"/>
          <p:cNvSpPr txBox="1">
            <a:spLocks noChangeArrowheads="1"/>
          </p:cNvSpPr>
          <p:nvPr/>
        </p:nvSpPr>
        <p:spPr bwMode="auto">
          <a:xfrm>
            <a:off x="2241550" y="4667251"/>
            <a:ext cx="91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giờ </a:t>
            </a:r>
          </a:p>
        </p:txBody>
      </p:sp>
      <p:sp>
        <p:nvSpPr>
          <p:cNvPr id="14373" name="Text Box 41"/>
          <p:cNvSpPr txBox="1">
            <a:spLocks noChangeArrowheads="1"/>
          </p:cNvSpPr>
          <p:nvPr/>
        </p:nvSpPr>
        <p:spPr bwMode="auto">
          <a:xfrm>
            <a:off x="2925764" y="4667251"/>
            <a:ext cx="16017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= 60 phút  </a:t>
            </a:r>
          </a:p>
        </p:txBody>
      </p:sp>
      <p:sp>
        <p:nvSpPr>
          <p:cNvPr id="14374" name="Line 42"/>
          <p:cNvSpPr>
            <a:spLocks noChangeShapeType="1"/>
          </p:cNvSpPr>
          <p:nvPr/>
        </p:nvSpPr>
        <p:spPr bwMode="auto">
          <a:xfrm>
            <a:off x="2054225" y="5105400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375" name="Text Box 43"/>
          <p:cNvSpPr txBox="1">
            <a:spLocks noChangeArrowheads="1"/>
          </p:cNvSpPr>
          <p:nvPr/>
        </p:nvSpPr>
        <p:spPr bwMode="auto">
          <a:xfrm>
            <a:off x="9372600" y="4648201"/>
            <a:ext cx="1371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phút </a:t>
            </a:r>
          </a:p>
        </p:txBody>
      </p:sp>
      <p:sp>
        <p:nvSpPr>
          <p:cNvPr id="14376" name="Text Box 44"/>
          <p:cNvSpPr txBox="1">
            <a:spLocks noChangeArrowheads="1"/>
          </p:cNvSpPr>
          <p:nvPr/>
        </p:nvSpPr>
        <p:spPr bwMode="auto">
          <a:xfrm>
            <a:off x="5600700" y="4648201"/>
            <a:ext cx="876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phút </a:t>
            </a:r>
          </a:p>
        </p:txBody>
      </p:sp>
      <p:sp>
        <p:nvSpPr>
          <p:cNvPr id="14377" name="Text Box 45"/>
          <p:cNvSpPr txBox="1">
            <a:spLocks noChangeArrowheads="1"/>
          </p:cNvSpPr>
          <p:nvPr/>
        </p:nvSpPr>
        <p:spPr bwMode="auto">
          <a:xfrm>
            <a:off x="3035301" y="5151439"/>
            <a:ext cx="15224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108 phút </a:t>
            </a:r>
          </a:p>
        </p:txBody>
      </p:sp>
      <p:sp>
        <p:nvSpPr>
          <p:cNvPr id="14378" name="Text Box 48"/>
          <p:cNvSpPr txBox="1">
            <a:spLocks noChangeArrowheads="1"/>
          </p:cNvSpPr>
          <p:nvPr/>
        </p:nvSpPr>
        <p:spPr bwMode="auto">
          <a:xfrm>
            <a:off x="3384550" y="5581651"/>
            <a:ext cx="4191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4379" name="Text Box 49"/>
          <p:cNvSpPr txBox="1">
            <a:spLocks noChangeArrowheads="1"/>
          </p:cNvSpPr>
          <p:nvPr/>
        </p:nvSpPr>
        <p:spPr bwMode="auto">
          <a:xfrm>
            <a:off x="5354638" y="4648201"/>
            <a:ext cx="381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4380" name="Text Box 50"/>
          <p:cNvSpPr txBox="1">
            <a:spLocks noChangeArrowheads="1"/>
          </p:cNvSpPr>
          <p:nvPr/>
        </p:nvSpPr>
        <p:spPr bwMode="auto">
          <a:xfrm>
            <a:off x="3378200" y="6015038"/>
            <a:ext cx="342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4381" name="Text Box 51"/>
          <p:cNvSpPr txBox="1">
            <a:spLocks noChangeArrowheads="1"/>
          </p:cNvSpPr>
          <p:nvPr/>
        </p:nvSpPr>
        <p:spPr bwMode="auto">
          <a:xfrm>
            <a:off x="7010400" y="4186238"/>
            <a:ext cx="2057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d) 18,6 phút</a:t>
            </a:r>
          </a:p>
        </p:txBody>
      </p:sp>
      <p:sp>
        <p:nvSpPr>
          <p:cNvPr id="14382" name="Text Box 52"/>
          <p:cNvSpPr txBox="1">
            <a:spLocks noChangeArrowheads="1"/>
          </p:cNvSpPr>
          <p:nvPr/>
        </p:nvSpPr>
        <p:spPr bwMode="auto">
          <a:xfrm>
            <a:off x="9220200" y="4186238"/>
            <a:ext cx="457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4383" name="Text Box 53"/>
          <p:cNvSpPr txBox="1">
            <a:spLocks noChangeArrowheads="1"/>
          </p:cNvSpPr>
          <p:nvPr/>
        </p:nvSpPr>
        <p:spPr bwMode="auto">
          <a:xfrm>
            <a:off x="8915400" y="4643438"/>
            <a:ext cx="419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4384" name="Text Box 54"/>
          <p:cNvSpPr txBox="1">
            <a:spLocks noChangeArrowheads="1"/>
          </p:cNvSpPr>
          <p:nvPr/>
        </p:nvSpPr>
        <p:spPr bwMode="auto">
          <a:xfrm>
            <a:off x="7543800" y="4643438"/>
            <a:ext cx="381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4385" name="Text Box 55"/>
          <p:cNvSpPr txBox="1">
            <a:spLocks noChangeArrowheads="1"/>
          </p:cNvSpPr>
          <p:nvPr/>
        </p:nvSpPr>
        <p:spPr bwMode="auto">
          <a:xfrm>
            <a:off x="7807325" y="4643438"/>
            <a:ext cx="533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4386" name="Text Box 56"/>
          <p:cNvSpPr txBox="1">
            <a:spLocks noChangeArrowheads="1"/>
          </p:cNvSpPr>
          <p:nvPr/>
        </p:nvSpPr>
        <p:spPr bwMode="auto">
          <a:xfrm>
            <a:off x="9080500" y="4643438"/>
            <a:ext cx="457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,</a:t>
            </a:r>
          </a:p>
        </p:txBody>
      </p:sp>
      <p:sp>
        <p:nvSpPr>
          <p:cNvPr id="14387" name="Text Box 57"/>
          <p:cNvSpPr txBox="1">
            <a:spLocks noChangeArrowheads="1"/>
          </p:cNvSpPr>
          <p:nvPr/>
        </p:nvSpPr>
        <p:spPr bwMode="auto">
          <a:xfrm>
            <a:off x="7815264" y="5100638"/>
            <a:ext cx="4905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prstClr val="black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4388" name="Rectangle 58"/>
          <p:cNvSpPr>
            <a:spLocks noChangeArrowheads="1"/>
          </p:cNvSpPr>
          <p:nvPr/>
        </p:nvSpPr>
        <p:spPr bwMode="auto">
          <a:xfrm>
            <a:off x="1790700" y="1304926"/>
            <a:ext cx="2514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u="sng">
                <a:solidFill>
                  <a:prstClr val="black"/>
                </a:solidFill>
                <a:latin typeface="Arial" panose="020B0604020202020204" pitchFamily="34" charset="0"/>
              </a:rPr>
              <a:t>Bài 1: Tính</a:t>
            </a:r>
            <a:r>
              <a:rPr lang="en-US" altLang="vi-VN" sz="2800" b="1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389" name="Rectangle 6"/>
          <p:cNvSpPr>
            <a:spLocks noChangeArrowheads="1"/>
          </p:cNvSpPr>
          <p:nvPr/>
        </p:nvSpPr>
        <p:spPr bwMode="auto">
          <a:xfrm>
            <a:off x="3200400" y="762001"/>
            <a:ext cx="5638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số đo thời gian cho một số</a:t>
            </a:r>
          </a:p>
        </p:txBody>
      </p:sp>
      <p:sp>
        <p:nvSpPr>
          <p:cNvPr id="14390" name="Text Box 5"/>
          <p:cNvSpPr txBox="1">
            <a:spLocks noChangeArrowheads="1"/>
          </p:cNvSpPr>
          <p:nvPr/>
        </p:nvSpPr>
        <p:spPr bwMode="auto">
          <a:xfrm>
            <a:off x="5181600" y="304801"/>
            <a:ext cx="1295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Toán</a:t>
            </a:r>
          </a:p>
        </p:txBody>
      </p:sp>
    </p:spTree>
    <p:extLst>
      <p:ext uri="{BB962C8B-B14F-4D97-AF65-F5344CB8AC3E}">
        <p14:creationId xmlns:p14="http://schemas.microsoft.com/office/powerpoint/2010/main" val="25601755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xmlns="" id="{8BA774AB-8FF0-1E48-B58B-382D984DA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572001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10243" name="Text Box 6">
            <a:extLst>
              <a:ext uri="{FF2B5EF4-FFF2-40B4-BE49-F238E27FC236}">
                <a16:creationId xmlns:a16="http://schemas.microsoft.com/office/drawing/2014/main" xmlns="" id="{7E8D432F-BB35-584E-B83B-DFC90B266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991518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xmlns="" id="{A6C86A73-25AE-1B40-8159-C127B610C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975448"/>
            <a:ext cx="109870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chia số đo thời gian cho một số ta thực hiện các bước sau:</a:t>
            </a:r>
            <a:endParaRPr lang="en-US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7" name="Text Box 11">
            <a:extLst>
              <a:ext uri="{FF2B5EF4-FFF2-40B4-BE49-F238E27FC236}">
                <a16:creationId xmlns:a16="http://schemas.microsoft.com/office/drawing/2014/main" xmlns="" id="{1E815FF1-0453-DD4F-95FC-1332F990C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058318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35" name="Text Box 28">
            <a:extLst>
              <a:ext uri="{FF2B5EF4-FFF2-40B4-BE49-F238E27FC236}">
                <a16:creationId xmlns:a16="http://schemas.microsoft.com/office/drawing/2014/main" xmlns="" id="{961D6A69-412B-DA40-BC47-12A172DCF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307" y="1819122"/>
            <a:ext cx="11646693" cy="255454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Đặt tính</a:t>
            </a:r>
          </a:p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Tính (Chia từng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</a:t>
            </a: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từng đơn vị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Lưu ý: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phần dư khác không thì ta chuyển đổi sang đơn vị hàng nhỏ hơn liền kề </a:t>
            </a: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tiếp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50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Text Box 9">
            <a:extLst>
              <a:ext uri="{FF2B5EF4-FFF2-40B4-BE49-F238E27FC236}">
                <a16:creationId xmlns:a16="http://schemas.microsoft.com/office/drawing/2014/main" xmlns="" id="{903C1F9F-07E9-0541-AE35-55A7003F0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14325"/>
            <a:ext cx="102489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b="1" i="1" dirty="0">
                <a:latin typeface="Times New Roman" panose="02020603050405020304" pitchFamily="18" charset="0"/>
              </a:rPr>
              <a:t>(SGK/136)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Một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thợ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l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m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việc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từ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lúc</a:t>
            </a:r>
            <a:r>
              <a:rPr lang="en-US" altLang="en-US" b="1" i="1" dirty="0">
                <a:latin typeface="Times New Roman" panose="02020603050405020304" pitchFamily="18" charset="0"/>
              </a:rPr>
              <a:t> 7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giờ</a:t>
            </a:r>
            <a:r>
              <a:rPr lang="en-US" altLang="en-US" b="1" i="1" dirty="0">
                <a:latin typeface="Times New Roman" panose="02020603050405020304" pitchFamily="18" charset="0"/>
              </a:rPr>
              <a:t> 30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phút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đến</a:t>
            </a:r>
            <a:r>
              <a:rPr lang="en-US" altLang="en-US" b="1" i="1" dirty="0">
                <a:latin typeface="Times New Roman" panose="02020603050405020304" pitchFamily="18" charset="0"/>
              </a:rPr>
              <a:t> 12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giờ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v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l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m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b="1" i="1" dirty="0">
                <a:latin typeface="Times New Roman" panose="02020603050405020304" pitchFamily="18" charset="0"/>
              </a:rPr>
              <a:t> 3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dụng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cụ</a:t>
            </a:r>
            <a:r>
              <a:rPr lang="en-US" altLang="en-US" b="1" i="1" dirty="0">
                <a:latin typeface="Times New Roman" panose="02020603050405020304" pitchFamily="18" charset="0"/>
              </a:rPr>
              <a:t>.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Hỏi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trung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bình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đó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l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m</a:t>
            </a:r>
            <a:r>
              <a:rPr lang="en-US" altLang="en-US" b="1" i="1" dirty="0">
                <a:latin typeface="Times New Roman" panose="02020603050405020304" pitchFamily="18" charset="0"/>
              </a:rPr>
              <a:t> 1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dụng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cụ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hết</a:t>
            </a:r>
            <a:r>
              <a:rPr lang="en-US" altLang="en-US" b="1" i="1" dirty="0">
                <a:latin typeface="Times New Roman" panose="02020603050405020304" pitchFamily="18" charset="0"/>
              </a:rPr>
              <a:t> bao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nhiêu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thời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gian</a:t>
            </a:r>
            <a:r>
              <a:rPr lang="en-US" altLang="en-US" b="1" i="1" dirty="0">
                <a:latin typeface="Times New Roman" panose="02020603050405020304" pitchFamily="18" charset="0"/>
              </a:rPr>
              <a:t> ?  </a:t>
            </a: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7" name="Text Box 11">
            <a:extLst>
              <a:ext uri="{FF2B5EF4-FFF2-40B4-BE49-F238E27FC236}">
                <a16:creationId xmlns:a16="http://schemas.microsoft.com/office/drawing/2014/main" xmlns="" id="{89DB6B4E-C43B-1043-90D5-21AD22012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241172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8" name="Text Box 12">
            <a:extLst>
              <a:ext uri="{FF2B5EF4-FFF2-40B4-BE49-F238E27FC236}">
                <a16:creationId xmlns:a16="http://schemas.microsoft.com/office/drawing/2014/main" xmlns="" id="{F8B7D954-30D3-3C4E-B59E-A129E7606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0" y="2911672"/>
            <a:ext cx="731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thợ</a:t>
            </a: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9" name="Text Box 13">
            <a:extLst>
              <a:ext uri="{FF2B5EF4-FFF2-40B4-BE49-F238E27FC236}">
                <a16:creationId xmlns:a16="http://schemas.microsoft.com/office/drawing/2014/main" xmlns="" id="{8D9AC19C-391E-8145-B571-396798976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3506523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12 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 - 7 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 30 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 = 4 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 30 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10" name="Text Box 14">
            <a:extLst>
              <a:ext uri="{FF2B5EF4-FFF2-40B4-BE49-F238E27FC236}">
                <a16:creationId xmlns:a16="http://schemas.microsoft.com/office/drawing/2014/main" xmlns="" id="{2FEF7060-06CA-4B44-8D5A-9EACBA14A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101375"/>
            <a:ext cx="10680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thợ</a:t>
            </a: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11" name="Text Box 15">
            <a:extLst>
              <a:ext uri="{FF2B5EF4-FFF2-40B4-BE49-F238E27FC236}">
                <a16:creationId xmlns:a16="http://schemas.microsoft.com/office/drawing/2014/main" xmlns="" id="{2ACA58AD-4538-084D-8241-3659F31AF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537" y="4696227"/>
            <a:ext cx="617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 30 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 : 3 =1 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 30 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12" name="Text Box 16">
            <a:extLst>
              <a:ext uri="{FF2B5EF4-FFF2-40B4-BE49-F238E27FC236}">
                <a16:creationId xmlns:a16="http://schemas.microsoft.com/office/drawing/2014/main" xmlns="" id="{DFB08908-7ECD-4C4F-832D-DDE41BFFE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37" y="5291078"/>
            <a:ext cx="3741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: 1 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3333CC"/>
                </a:solidFill>
                <a:latin typeface="Times New Roman" panose="02020603050405020304" pitchFamily="18" charset="0"/>
              </a:rPr>
              <a:t> 30 </a:t>
            </a:r>
            <a:r>
              <a:rPr lang="en-US" altLang="en-US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/>
      <p:bldP spid="55308" grpId="0"/>
      <p:bldP spid="55309" grpId="0"/>
      <p:bldP spid="55310" grpId="0"/>
      <p:bldP spid="55311" grpId="0"/>
      <p:bldP spid="553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Text Box 9">
            <a:extLst>
              <a:ext uri="{FF2B5EF4-FFF2-40B4-BE49-F238E27FC236}">
                <a16:creationId xmlns:a16="http://schemas.microsoft.com/office/drawing/2014/main" xmlns="" id="{903C1F9F-07E9-0541-AE35-55A7003F0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056" y="986971"/>
            <a:ext cx="1014639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 </a:t>
            </a:r>
            <a:r>
              <a:rPr lang="vi-VN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bác Tư may khẩu trang tặng bà con trong thôn để phòng dịch Covid- 19. Bác dự kiến mỗi ngày dành 50 phút 40 giây thì sẽ làm được 10 chiếc khẩu trang. Hỏi bác Tư may 1 chiếc khẩu trang hết bao nhiêu thời gian?</a:t>
            </a:r>
          </a:p>
        </p:txBody>
      </p:sp>
      <p:sp>
        <p:nvSpPr>
          <p:cNvPr id="55308" name="Text Box 12">
            <a:extLst>
              <a:ext uri="{FF2B5EF4-FFF2-40B4-BE49-F238E27FC236}">
                <a16:creationId xmlns:a16="http://schemas.microsoft.com/office/drawing/2014/main" xmlns="" id="{F8B7D954-30D3-3C4E-B59E-A129E7606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056" y="4188377"/>
            <a:ext cx="9335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>
              <a:spcBef>
                <a:spcPct val="50000"/>
              </a:spcBef>
              <a:buNone/>
            </a:pPr>
            <a:r>
              <a:rPr lang="vi-VN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Tư </a:t>
            </a:r>
            <a:r>
              <a:rPr lang="vi-VN" alt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1 </a:t>
            </a:r>
            <a:r>
              <a:rPr lang="vi-VN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khẩu trang như vậy hết </a:t>
            </a:r>
            <a:r>
              <a:rPr lang="vi-VN" alt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en-US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9" name="Text Box 13">
            <a:extLst>
              <a:ext uri="{FF2B5EF4-FFF2-40B4-BE49-F238E27FC236}">
                <a16:creationId xmlns:a16="http://schemas.microsoft.com/office/drawing/2014/main" xmlns="" id="{8D9AC19C-391E-8145-B571-396798976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9545" y="4188376"/>
            <a:ext cx="27422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 4 giây.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4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/>
      <p:bldP spid="55308" grpId="0"/>
      <p:bldP spid="553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A6C86A73-25AE-1B40-8159-C127B610C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143" y="2254285"/>
            <a:ext cx="110308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chia số đo thời gian cho một số ta thực hiện các bước sau: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xmlns="" id="{961D6A69-412B-DA40-BC47-12A172DCF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307" y="3096394"/>
            <a:ext cx="11646693" cy="255454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Đặt tính</a:t>
            </a:r>
          </a:p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Tính (Chia từng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</a:t>
            </a: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từng đơn vị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just">
              <a:spcBef>
                <a:spcPct val="50000"/>
              </a:spcBef>
              <a:buClrTx/>
              <a:buSz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Lưu ý: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phần dư khác không thì ta chuyển đổi sang đơn vị hàng nhỏ hơn liền kề </a:t>
            </a: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tiếp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6" name="Picture 8" descr="hinh">
            <a:extLst>
              <a:ext uri="{FF2B5EF4-FFF2-40B4-BE49-F238E27FC236}">
                <a16:creationId xmlns:a16="http://schemas.microsoft.com/office/drawing/2014/main" xmlns="" id="{35A12297-B914-D84D-BF03-4360F6705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865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48" name="Text Box 92">
            <a:extLst>
              <a:ext uri="{FF2B5EF4-FFF2-40B4-BE49-F238E27FC236}">
                <a16:creationId xmlns:a16="http://schemas.microsoft.com/office/drawing/2014/main" xmlns="" id="{611F5415-7F05-8F45-8768-7BD691054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655" y="2767280"/>
            <a:ext cx="6833394" cy="707886"/>
          </a:xfrm>
          <a:prstGeom prst="rect">
            <a:avLst/>
          </a:prstGeom>
          <a:noFill/>
          <a:ln w="38100" cap="rnd" algn="ctr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96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6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63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6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48" grpId="0"/>
      <p:bldP spid="9634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467" y="279400"/>
            <a:ext cx="10811933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3149600" y="3583517"/>
            <a:ext cx="6502400" cy="1674283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4800" kern="10" dirty="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1C2D28-557D-2148-AFD8-EC2A8A0C761F}"/>
              </a:ext>
            </a:extLst>
          </p:cNvPr>
          <p:cNvSpPr txBox="1"/>
          <p:nvPr/>
        </p:nvSpPr>
        <p:spPr>
          <a:xfrm>
            <a:off x="2451104" y="3638824"/>
            <a:ext cx="8175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>
            <a:extLst>
              <a:ext uri="{FF2B5EF4-FFF2-40B4-BE49-F238E27FC236}">
                <a16:creationId xmlns:a16="http://schemas.microsoft.com/office/drawing/2014/main" xmlns="" id="{1B74EFBA-A66C-1749-93AC-3D03C8B85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6" y="2429168"/>
            <a:ext cx="289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vi-VN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 </a:t>
            </a: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xmlns="" id="{99900C06-11CE-D54F-9A92-32E02E5F7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0" y="3426839"/>
            <a:ext cx="182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6" name="Line 10">
            <a:extLst>
              <a:ext uri="{FF2B5EF4-FFF2-40B4-BE49-F238E27FC236}">
                <a16:creationId xmlns:a16="http://schemas.microsoft.com/office/drawing/2014/main" xmlns="" id="{4DD2CA41-E406-B94A-99BE-0F6E4142C60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919" y="3978065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7" name="Text Box 11">
            <a:extLst>
              <a:ext uri="{FF2B5EF4-FFF2-40B4-BE49-F238E27FC236}">
                <a16:creationId xmlns:a16="http://schemas.microsoft.com/office/drawing/2014/main" xmlns="" id="{4DCC7792-1899-0F4B-9F17-A2543288B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3104935"/>
            <a:ext cx="15954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</a:p>
        </p:txBody>
      </p:sp>
      <p:sp>
        <p:nvSpPr>
          <p:cNvPr id="4109" name="Text Box 13">
            <a:extLst>
              <a:ext uri="{FF2B5EF4-FFF2-40B4-BE49-F238E27FC236}">
                <a16:creationId xmlns:a16="http://schemas.microsoft.com/office/drawing/2014/main" xmlns="" id="{D6D2A99F-54AB-D84A-B55E-B5931EE5F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572" y="3853222"/>
            <a:ext cx="3429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xmlns="" id="{7791C5FF-9F74-6A4C-A1A3-AE47871A6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939" y="3346594"/>
            <a:ext cx="24038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3" name="Line 17">
            <a:extLst>
              <a:ext uri="{FF2B5EF4-FFF2-40B4-BE49-F238E27FC236}">
                <a16:creationId xmlns:a16="http://schemas.microsoft.com/office/drawing/2014/main" xmlns="" id="{6CE617AE-E854-024B-95A2-DBE2F32D5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8167" y="3931369"/>
            <a:ext cx="224789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x-none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5" name="Text Box 19">
            <a:extLst>
              <a:ext uri="{FF2B5EF4-FFF2-40B4-BE49-F238E27FC236}">
                <a16:creationId xmlns:a16="http://schemas.microsoft.com/office/drawing/2014/main" xmlns="" id="{2EF2C00A-5D90-CE40-9662-1E8A8E822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5" y="2941210"/>
            <a:ext cx="4810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41" name="Text Box 45">
            <a:extLst>
              <a:ext uri="{FF2B5EF4-FFF2-40B4-BE49-F238E27FC236}">
                <a16:creationId xmlns:a16="http://schemas.microsoft.com/office/drawing/2014/main" xmlns="" id="{971E95F3-3032-CA4C-B2B5-A35511D9B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71464"/>
            <a:ext cx="411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4145" name="Text Box 49">
            <a:extLst>
              <a:ext uri="{FF2B5EF4-FFF2-40B4-BE49-F238E27FC236}">
                <a16:creationId xmlns:a16="http://schemas.microsoft.com/office/drawing/2014/main" xmlns="" id="{1093779E-7E64-4142-90B0-AF740EB59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004126"/>
            <a:ext cx="118300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ghi Đ, sai ghi S vào mỗi ô trống dưới mỗi phép tính.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46" name="Text Box 50">
            <a:extLst>
              <a:ext uri="{FF2B5EF4-FFF2-40B4-BE49-F238E27FC236}">
                <a16:creationId xmlns:a16="http://schemas.microsoft.com/office/drawing/2014/main" xmlns="" id="{E5E44F0B-D635-8246-95FF-A30E50230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4030664"/>
            <a:ext cx="30003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vi-VN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xmlns="" id="{1B74EFBA-A66C-1749-93AC-3D03C8B85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5" y="2423718"/>
            <a:ext cx="289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vi-VN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 </a:t>
            </a:r>
          </a:p>
        </p:txBody>
      </p:sp>
      <p:sp>
        <p:nvSpPr>
          <p:cNvPr id="17" name="Text Box 50">
            <a:extLst>
              <a:ext uri="{FF2B5EF4-FFF2-40B4-BE49-F238E27FC236}">
                <a16:creationId xmlns:a16="http://schemas.microsoft.com/office/drawing/2014/main" xmlns="" id="{E5E44F0B-D635-8246-95FF-A30E50230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8" y="4030663"/>
            <a:ext cx="3128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12 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vi-VN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phút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xmlns="" id="{1B74EFBA-A66C-1749-93AC-3D03C8B85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0961" y="2344454"/>
            <a:ext cx="289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4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vi-VN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 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xmlns="" id="{2EF2C00A-5D90-CE40-9662-1E8A8E822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7606" y="2941209"/>
            <a:ext cx="4810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7">
            <a:extLst>
              <a:ext uri="{FF2B5EF4-FFF2-40B4-BE49-F238E27FC236}">
                <a16:creationId xmlns:a16="http://schemas.microsoft.com/office/drawing/2014/main" xmlns="" id="{6CE617AE-E854-024B-95A2-DBE2F32D5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8621" y="3822191"/>
            <a:ext cx="224789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x-none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xmlns="" id="{7791C5FF-9F74-6A4C-A1A3-AE47871A6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6239" y="3329279"/>
            <a:ext cx="1905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50">
            <a:extLst>
              <a:ext uri="{FF2B5EF4-FFF2-40B4-BE49-F238E27FC236}">
                <a16:creationId xmlns:a16="http://schemas.microsoft.com/office/drawing/2014/main" xmlns="" id="{E5E44F0B-D635-8246-95FF-A30E50230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5286" y="4082398"/>
            <a:ext cx="31869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vi-VN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63" y="5695266"/>
            <a:ext cx="842963" cy="523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048253" y="5690503"/>
            <a:ext cx="842963" cy="523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058276" y="5531601"/>
            <a:ext cx="842963" cy="523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xmlns="" id="{7D8CAA6D-32DA-FB48-B5EA-787E93615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526" y="5695266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/>
              <a:t>  </a:t>
            </a:r>
            <a:r>
              <a:rPr lang="vi-VN" altLang="en-US" sz="2800" dirty="0" smtClean="0">
                <a:solidFill>
                  <a:srgbClr val="FF0000"/>
                </a:solidFill>
              </a:rPr>
              <a:t>S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xmlns="" id="{7D8CAA6D-32DA-FB48-B5EA-787E93615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016" y="5695265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/>
              <a:t>  </a:t>
            </a:r>
            <a:r>
              <a:rPr lang="vi-VN" altLang="en-US" sz="2800" dirty="0"/>
              <a:t>Đ</a:t>
            </a:r>
            <a:endParaRPr lang="en-US" altLang="en-US" sz="2800" dirty="0"/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xmlns="" id="{7D8CAA6D-32DA-FB48-B5EA-787E93615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039" y="5484719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/>
              <a:t>  </a:t>
            </a:r>
            <a:r>
              <a:rPr lang="vi-VN" altLang="en-US" sz="2800" dirty="0" smtClean="0">
                <a:solidFill>
                  <a:srgbClr val="FF0000"/>
                </a:solidFill>
              </a:rPr>
              <a:t>S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8" name="Text Box 34">
            <a:extLst>
              <a:ext uri="{FF2B5EF4-FFF2-40B4-BE49-F238E27FC236}">
                <a16:creationId xmlns:a16="http://schemas.microsoft.com/office/drawing/2014/main" xmlns="" id="{75343626-AD2A-8649-B49A-29273FF0D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9285" y="4092219"/>
            <a:ext cx="19014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phút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xmlns="" id="{9B777F82-5E14-DF4F-A513-D38C74ADA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140" y="4567157"/>
            <a:ext cx="59522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Hay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17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giờ </a:t>
            </a:r>
            <a:r>
              <a:rPr lang="vi-VN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32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phút 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5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5" grpId="0"/>
      <p:bldP spid="4107" grpId="0"/>
      <p:bldP spid="4109" grpId="0"/>
      <p:bldP spid="4111" grpId="0"/>
      <p:bldP spid="4115" grpId="0"/>
      <p:bldP spid="4141" grpId="0"/>
      <p:bldP spid="4145" grpId="0"/>
      <p:bldP spid="4146" grpId="0"/>
      <p:bldP spid="16" grpId="0"/>
      <p:bldP spid="17" grpId="0"/>
      <p:bldP spid="18" grpId="0"/>
      <p:bldP spid="20" grpId="0"/>
      <p:bldP spid="22" grpId="0"/>
      <p:bldP spid="23" grpId="0"/>
      <p:bldP spid="34" grpId="0"/>
      <p:bldP spid="35" grpId="0"/>
      <p:bldP spid="36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818FC6-06EC-3348-BFE2-AFECE482B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037" y="955253"/>
            <a:ext cx="76939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GB" sz="3600" b="1" u="sng" dirty="0" err="1"/>
              <a:t>Toán</a:t>
            </a:r>
            <a:endParaRPr lang="en-GB" sz="3600" b="1" u="sng" dirty="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245FB938-3DC0-A942-A622-331AC2BB4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037" y="1601584"/>
            <a:ext cx="769392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GB" sz="4400" b="1" dirty="0">
                <a:solidFill>
                  <a:srgbClr val="FF0000"/>
                </a:solidFill>
              </a:rPr>
              <a:t>Chia số đo thời gian cho một </a:t>
            </a:r>
            <a:r>
              <a:rPr lang="en-GB" sz="4400" b="1" dirty="0" smtClean="0">
                <a:solidFill>
                  <a:srgbClr val="FF0000"/>
                </a:solidFill>
              </a:rPr>
              <a:t>số</a:t>
            </a:r>
            <a:endParaRPr lang="vi-VN" sz="4400" b="1" dirty="0" smtClean="0">
              <a:solidFill>
                <a:srgbClr val="FF0000"/>
              </a:solidFill>
            </a:endParaRPr>
          </a:p>
          <a:p>
            <a:pPr algn="ctr"/>
            <a:r>
              <a:rPr lang="vi-VN" sz="3200" b="1" dirty="0" smtClean="0">
                <a:solidFill>
                  <a:srgbClr val="FF0000"/>
                </a:solidFill>
              </a:rPr>
              <a:t>(SGK 136)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818FC6-06EC-3348-BFE2-AFECE482B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037" y="955253"/>
            <a:ext cx="76939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GB" sz="3600" b="1" u="sng" dirty="0" err="1"/>
              <a:t>Toán</a:t>
            </a:r>
            <a:endParaRPr lang="en-GB" sz="3600" b="1" u="sng" dirty="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245FB938-3DC0-A942-A622-331AC2BB4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1601584"/>
            <a:ext cx="96869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vi-VN" sz="3200" b="1" dirty="0" smtClean="0"/>
              <a:t>Biết: </a:t>
            </a:r>
          </a:p>
          <a:p>
            <a:r>
              <a:rPr lang="vi-VN" sz="3200" b="1" dirty="0" smtClean="0"/>
              <a:t>- Thực hiện phép chia số đo thời gian cho một số.</a:t>
            </a:r>
          </a:p>
          <a:p>
            <a:r>
              <a:rPr lang="vi-VN" sz="3200" b="1" dirty="0" smtClean="0"/>
              <a:t>- Vận dụng để giải một số bài toán có nội dung thực tế. </a:t>
            </a:r>
          </a:p>
          <a:p>
            <a:pPr algn="ctr"/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2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6">
            <a:extLst>
              <a:ext uri="{FF2B5EF4-FFF2-40B4-BE49-F238E27FC236}">
                <a16:creationId xmlns:a16="http://schemas.microsoft.com/office/drawing/2014/main" xmlns="" id="{88F113BB-13D1-2749-AF1F-F12A876EC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0358" y="3215907"/>
            <a:ext cx="10723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168" name="Text Box 24">
            <a:extLst>
              <a:ext uri="{FF2B5EF4-FFF2-40B4-BE49-F238E27FC236}">
                <a16:creationId xmlns:a16="http://schemas.microsoft.com/office/drawing/2014/main" xmlns="" id="{11238733-DF84-E146-B903-329921F34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9" y="271455"/>
            <a:ext cx="110156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169" name="Text Box 25">
            <a:extLst>
              <a:ext uri="{FF2B5EF4-FFF2-40B4-BE49-F238E27FC236}">
                <a16:creationId xmlns:a16="http://schemas.microsoft.com/office/drawing/2014/main" xmlns="" id="{3DABB3BA-1759-3A43-A6D3-948700AA1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994" y="1569492"/>
            <a:ext cx="20757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170" name="Text Box 26">
            <a:extLst>
              <a:ext uri="{FF2B5EF4-FFF2-40B4-BE49-F238E27FC236}">
                <a16:creationId xmlns:a16="http://schemas.microsoft.com/office/drawing/2014/main" xmlns="" id="{D08A6117-9427-9E4B-892F-B1A1E1B3E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647" y="2218290"/>
            <a:ext cx="594044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:       42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:       …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6171" name="Text Box 27">
            <a:extLst>
              <a:ext uri="{FF2B5EF4-FFF2-40B4-BE49-F238E27FC236}">
                <a16:creationId xmlns:a16="http://schemas.microsoft.com/office/drawing/2014/main" xmlns="" id="{59EFE5BB-69E2-3041-8A06-D6861D28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776" y="3645145"/>
            <a:ext cx="41290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3" name="Text Box 29">
            <a:extLst>
              <a:ext uri="{FF2B5EF4-FFF2-40B4-BE49-F238E27FC236}">
                <a16:creationId xmlns:a16="http://schemas.microsoft.com/office/drawing/2014/main" xmlns="" id="{5CABFDEF-4991-B34C-9E3B-26B4BB69D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750" y="4436750"/>
            <a:ext cx="87735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6174" name="Text Box 30">
            <a:extLst>
              <a:ext uri="{FF2B5EF4-FFF2-40B4-BE49-F238E27FC236}">
                <a16:creationId xmlns:a16="http://schemas.microsoft.com/office/drawing/2014/main" xmlns="" id="{69AD7880-F21E-3D4C-B990-78281E67A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685" y="5228355"/>
            <a:ext cx="84810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42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:     3     =   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8" grpId="0"/>
      <p:bldP spid="6169" grpId="0"/>
      <p:bldP spid="6170" grpId="0"/>
      <p:bldP spid="6171" grpId="0"/>
      <p:bldP spid="6173" grpId="0"/>
      <p:bldP spid="6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xmlns="" id="{9B55DF41-583A-654F-8BF1-A0C005F7F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3751264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  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xmlns="" id="{C8E71C4B-FCC1-2741-AFC5-C4AD9D97C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4" y="241372"/>
            <a:ext cx="6667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172" name="Text Box 10">
            <a:extLst>
              <a:ext uri="{FF2B5EF4-FFF2-40B4-BE49-F238E27FC236}">
                <a16:creationId xmlns:a16="http://schemas.microsoft.com/office/drawing/2014/main" xmlns="" id="{2866135F-B171-7346-93F1-048293BD7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7" y="1704978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xmlns="" id="{74AFB891-72B0-614B-8ED8-971F88D94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7" y="1628778"/>
            <a:ext cx="30480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42 phút 30 giây</a:t>
            </a:r>
            <a:r>
              <a:rPr lang="en-US" altLang="en-US" sz="1800"/>
              <a:t>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80" name="Line 12">
            <a:extLst>
              <a:ext uri="{FF2B5EF4-FFF2-40B4-BE49-F238E27FC236}">
                <a16:creationId xmlns:a16="http://schemas.microsoft.com/office/drawing/2014/main" xmlns="" id="{D985BFEC-01C6-6F4B-8A6C-8F635EA108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2162" y="1628778"/>
            <a:ext cx="0" cy="110172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7181" name="Line 13">
            <a:extLst>
              <a:ext uri="{FF2B5EF4-FFF2-40B4-BE49-F238E27FC236}">
                <a16:creationId xmlns:a16="http://schemas.microsoft.com/office/drawing/2014/main" xmlns="" id="{7AD9AAAA-015A-484C-BF78-73E51EB5AD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2162" y="217964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7182" name="Text Box 14">
            <a:extLst>
              <a:ext uri="{FF2B5EF4-FFF2-40B4-BE49-F238E27FC236}">
                <a16:creationId xmlns:a16="http://schemas.microsoft.com/office/drawing/2014/main" xmlns="" id="{7D8CAA6D-32DA-FB48-B5EA-787E93615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7" y="1552578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/>
              <a:t>  3</a:t>
            </a:r>
          </a:p>
        </p:txBody>
      </p:sp>
      <p:sp>
        <p:nvSpPr>
          <p:cNvPr id="7184" name="Text Box 16">
            <a:extLst>
              <a:ext uri="{FF2B5EF4-FFF2-40B4-BE49-F238E27FC236}">
                <a16:creationId xmlns:a16="http://schemas.microsoft.com/office/drawing/2014/main" xmlns="" id="{CFC8133D-6082-1F4D-8D5B-C2B77A181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8362" y="2179641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7185" name="Text Box 17">
            <a:extLst>
              <a:ext uri="{FF2B5EF4-FFF2-40B4-BE49-F238E27FC236}">
                <a16:creationId xmlns:a16="http://schemas.microsoft.com/office/drawing/2014/main" xmlns="" id="{C56D01B4-8306-6440-BC7C-2F880A117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362" y="2179641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 1</a:t>
            </a:r>
          </a:p>
        </p:txBody>
      </p:sp>
      <p:sp>
        <p:nvSpPr>
          <p:cNvPr id="7187" name="Text Box 19">
            <a:extLst>
              <a:ext uri="{FF2B5EF4-FFF2-40B4-BE49-F238E27FC236}">
                <a16:creationId xmlns:a16="http://schemas.microsoft.com/office/drawing/2014/main" xmlns="" id="{AF03E0DF-C010-8344-A242-32E127531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62" y="2179641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2</a:t>
            </a:r>
          </a:p>
        </p:txBody>
      </p:sp>
      <p:sp>
        <p:nvSpPr>
          <p:cNvPr id="7188" name="Text Box 20">
            <a:extLst>
              <a:ext uri="{FF2B5EF4-FFF2-40B4-BE49-F238E27FC236}">
                <a16:creationId xmlns:a16="http://schemas.microsoft.com/office/drawing/2014/main" xmlns="" id="{7FB4BF28-7A42-4D43-9E0E-3EB66BFD3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962" y="2179641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4</a:t>
            </a:r>
          </a:p>
        </p:txBody>
      </p:sp>
      <p:sp>
        <p:nvSpPr>
          <p:cNvPr id="7189" name="Text Box 21">
            <a:extLst>
              <a:ext uri="{FF2B5EF4-FFF2-40B4-BE49-F238E27FC236}">
                <a16:creationId xmlns:a16="http://schemas.microsoft.com/office/drawing/2014/main" xmlns="" id="{40FBE30B-0359-A24A-8DDE-6550D29AE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62" y="2560641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190" name="Text Box 22">
            <a:extLst>
              <a:ext uri="{FF2B5EF4-FFF2-40B4-BE49-F238E27FC236}">
                <a16:creationId xmlns:a16="http://schemas.microsoft.com/office/drawing/2014/main" xmlns="" id="{C87A6625-03F4-9743-81B8-ED30D1F97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62" y="217964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phút </a:t>
            </a:r>
          </a:p>
        </p:txBody>
      </p:sp>
      <p:sp>
        <p:nvSpPr>
          <p:cNvPr id="7193" name="Text Box 25">
            <a:extLst>
              <a:ext uri="{FF2B5EF4-FFF2-40B4-BE49-F238E27FC236}">
                <a16:creationId xmlns:a16="http://schemas.microsoft.com/office/drawing/2014/main" xmlns="" id="{0D70C81A-EA68-9440-8D27-DE2F29097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62" y="2560641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/>
              <a:t>   30 </a:t>
            </a:r>
            <a:r>
              <a:rPr lang="en-US" altLang="en-US" sz="2800" dirty="0" err="1"/>
              <a:t>giây</a:t>
            </a:r>
            <a:endParaRPr lang="en-US" altLang="en-US" sz="2800" dirty="0"/>
          </a:p>
        </p:txBody>
      </p:sp>
      <p:sp>
        <p:nvSpPr>
          <p:cNvPr id="7194" name="Text Box 26">
            <a:extLst>
              <a:ext uri="{FF2B5EF4-FFF2-40B4-BE49-F238E27FC236}">
                <a16:creationId xmlns:a16="http://schemas.microsoft.com/office/drawing/2014/main" xmlns="" id="{0ECEB962-C9A9-C440-8631-04E90B9E1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2" y="2179641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7195" name="Text Box 27">
            <a:extLst>
              <a:ext uri="{FF2B5EF4-FFF2-40B4-BE49-F238E27FC236}">
                <a16:creationId xmlns:a16="http://schemas.microsoft.com/office/drawing/2014/main" xmlns="" id="{427ED02F-1DF4-B64A-B497-2F908A1D1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562" y="301784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  0</a:t>
            </a:r>
          </a:p>
        </p:txBody>
      </p:sp>
      <p:sp>
        <p:nvSpPr>
          <p:cNvPr id="7196" name="Text Box 28">
            <a:extLst>
              <a:ext uri="{FF2B5EF4-FFF2-40B4-BE49-F238E27FC236}">
                <a16:creationId xmlns:a16="http://schemas.microsoft.com/office/drawing/2014/main" xmlns="" id="{48B9FBD6-CF3D-0A45-9EA2-4F6FC2C1A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2" y="301784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197" name="Text Box 29">
            <a:extLst>
              <a:ext uri="{FF2B5EF4-FFF2-40B4-BE49-F238E27FC236}">
                <a16:creationId xmlns:a16="http://schemas.microsoft.com/office/drawing/2014/main" xmlns="" id="{8ABA6DF0-12A1-8542-B438-8496E8F9A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362" y="217964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 0</a:t>
            </a:r>
          </a:p>
        </p:txBody>
      </p:sp>
      <p:sp>
        <p:nvSpPr>
          <p:cNvPr id="7198" name="Text Box 30">
            <a:extLst>
              <a:ext uri="{FF2B5EF4-FFF2-40B4-BE49-F238E27FC236}">
                <a16:creationId xmlns:a16="http://schemas.microsoft.com/office/drawing/2014/main" xmlns="" id="{BBBE6835-1515-B543-ACED-F336072E5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4362" y="347504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 0</a:t>
            </a:r>
          </a:p>
        </p:txBody>
      </p:sp>
      <p:sp>
        <p:nvSpPr>
          <p:cNvPr id="7199" name="Text Box 31">
            <a:extLst>
              <a:ext uri="{FF2B5EF4-FFF2-40B4-BE49-F238E27FC236}">
                <a16:creationId xmlns:a16="http://schemas.microsoft.com/office/drawing/2014/main" xmlns="" id="{A462B209-E80B-4343-9AA8-24AC86903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362" y="2179641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giây</a:t>
            </a:r>
            <a:r>
              <a:rPr lang="en-US" altLang="en-US" sz="1800"/>
              <a:t> </a:t>
            </a:r>
          </a:p>
        </p:txBody>
      </p:sp>
      <p:sp>
        <p:nvSpPr>
          <p:cNvPr id="7200" name="Text Box 32">
            <a:extLst>
              <a:ext uri="{FF2B5EF4-FFF2-40B4-BE49-F238E27FC236}">
                <a16:creationId xmlns:a16="http://schemas.microsoft.com/office/drawing/2014/main" xmlns="" id="{0AC25873-1303-CF40-AAE6-F12F988BF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431" y="4219578"/>
            <a:ext cx="91011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 = 14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9" grpId="0"/>
      <p:bldP spid="7182" grpId="0"/>
      <p:bldP spid="7184" grpId="0"/>
      <p:bldP spid="7185" grpId="0"/>
      <p:bldP spid="7187" grpId="0"/>
      <p:bldP spid="7188" grpId="0"/>
      <p:bldP spid="7189" grpId="0"/>
      <p:bldP spid="7190" grpId="0"/>
      <p:bldP spid="7193" grpId="0"/>
      <p:bldP spid="7194" grpId="0"/>
      <p:bldP spid="7195" grpId="0"/>
      <p:bldP spid="7196" grpId="0"/>
      <p:bldP spid="7197" grpId="0"/>
      <p:bldP spid="7198" grpId="0"/>
      <p:bldP spid="7199" grpId="0"/>
      <p:bldP spid="72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xmlns="" id="{66D02DB8-B6E8-814E-B733-DA01208AF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663" y="3138417"/>
            <a:ext cx="8769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196" name="Text Box 7">
            <a:extLst>
              <a:ext uri="{FF2B5EF4-FFF2-40B4-BE49-F238E27FC236}">
                <a16:creationId xmlns:a16="http://schemas.microsoft.com/office/drawing/2014/main" xmlns="" id="{5F93AE23-20B1-E743-B9E7-5982A3B56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14" y="1503405"/>
            <a:ext cx="29497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8197" name="Text Box 8">
            <a:extLst>
              <a:ext uri="{FF2B5EF4-FFF2-40B4-BE49-F238E27FC236}">
                <a16:creationId xmlns:a16="http://schemas.microsoft.com/office/drawing/2014/main" xmlns="" id="{0A9B0C1E-0A2B-B547-885D-DD49A77E8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961" y="1634980"/>
            <a:ext cx="67765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:       42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:       …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198" name="Text Box 9">
            <a:extLst>
              <a:ext uri="{FF2B5EF4-FFF2-40B4-BE49-F238E27FC236}">
                <a16:creationId xmlns:a16="http://schemas.microsoft.com/office/drawing/2014/main" xmlns="" id="{E8B81CC5-F477-3A44-8E99-60A121210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426" y="2691297"/>
            <a:ext cx="41456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199" name="Text Box 10">
            <a:extLst>
              <a:ext uri="{FF2B5EF4-FFF2-40B4-BE49-F238E27FC236}">
                <a16:creationId xmlns:a16="http://schemas.microsoft.com/office/drawing/2014/main" xmlns="" id="{1BA6DAE1-67AF-BD43-A25A-E2C053A88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075" y="3345073"/>
            <a:ext cx="71751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8200" name="Text Box 11">
            <a:extLst>
              <a:ext uri="{FF2B5EF4-FFF2-40B4-BE49-F238E27FC236}">
                <a16:creationId xmlns:a16="http://schemas.microsoft.com/office/drawing/2014/main" xmlns="" id="{78C6439E-8506-5540-B989-44227EE53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570" y="4043220"/>
            <a:ext cx="50225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42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:   3   =           </a:t>
            </a:r>
          </a:p>
        </p:txBody>
      </p:sp>
      <p:sp>
        <p:nvSpPr>
          <p:cNvPr id="8201" name="Text Box 13">
            <a:extLst>
              <a:ext uri="{FF2B5EF4-FFF2-40B4-BE49-F238E27FC236}">
                <a16:creationId xmlns:a16="http://schemas.microsoft.com/office/drawing/2014/main" xmlns="" id="{D655A99D-BD43-264A-AE4F-6E8FDA0C4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426" y="4549974"/>
            <a:ext cx="4464518" cy="54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4" name="Text Box 14">
            <a:extLst>
              <a:ext uri="{FF2B5EF4-FFF2-40B4-BE49-F238E27FC236}">
                <a16:creationId xmlns:a16="http://schemas.microsoft.com/office/drawing/2014/main" xmlns="" id="{47F3B76A-DBCC-A24E-8E80-C1FBA925F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859" y="4055535"/>
            <a:ext cx="31889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5" name="Text Box 15">
            <a:extLst>
              <a:ext uri="{FF2B5EF4-FFF2-40B4-BE49-F238E27FC236}">
                <a16:creationId xmlns:a16="http://schemas.microsoft.com/office/drawing/2014/main" xmlns="" id="{3AC6838F-8776-E542-B8EC-14433D070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3185" y="4765997"/>
            <a:ext cx="55806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14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268" name="Text Box 28">
            <a:extLst>
              <a:ext uri="{FF2B5EF4-FFF2-40B4-BE49-F238E27FC236}">
                <a16:creationId xmlns:a16="http://schemas.microsoft.com/office/drawing/2014/main" xmlns="" id="{961D6A69-412B-DA40-BC47-12A172DCF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5452911"/>
            <a:ext cx="11891961" cy="247760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Đặt tính</a:t>
            </a:r>
          </a:p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Tính (Chia từng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</a:t>
            </a: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từng đơn vị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endParaRPr lang="vi-VN" alt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ct val="50000"/>
              </a:spcBef>
              <a:buClrTx/>
              <a:buSz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Lưu ý: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phần dư khác không thì ta chuyển đổi sang đơn vị hàng nhỏ hơn liền kề để chia tiếp 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xmlns="" id="{C395D809-D340-A743-8739-F2381F175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9" y="271455"/>
            <a:ext cx="110156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/>
      <p:bldP spid="10255" grpId="0"/>
      <p:bldP spid="102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xmlns="" id="{9A1BCA24-5DC9-6E4C-9974-B8731C7B5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572001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  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xmlns="" id="{82FE9496-3E08-DA46-B26D-A41B26069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484" y="319654"/>
            <a:ext cx="1053703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xmlns="" id="{3C818289-DBB7-E44F-9280-BA30E67BF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484" y="2379501"/>
            <a:ext cx="1828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xmlns="" id="{D9A3D863-F115-3B47-81D1-D4AFE8B6F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981" y="2417254"/>
            <a:ext cx="5410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:     7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:   …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xmlns="" id="{29542E42-7BAE-EC49-B0AD-156711E52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4113261"/>
            <a:ext cx="6934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chia:</a:t>
            </a:r>
          </a:p>
        </p:txBody>
      </p:sp>
      <p:sp>
        <p:nvSpPr>
          <p:cNvPr id="9229" name="Text Box 13">
            <a:extLst>
              <a:ext uri="{FF2B5EF4-FFF2-40B4-BE49-F238E27FC236}">
                <a16:creationId xmlns:a16="http://schemas.microsoft.com/office/drawing/2014/main" xmlns="" id="{16E561A5-4B3C-644F-9BFF-D60249835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452" y="5035553"/>
            <a:ext cx="687109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:      4     =       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  <p:bldP spid="9228" grpId="0"/>
      <p:bldP spid="92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1039</Words>
  <Application>Microsoft Office PowerPoint</Application>
  <PresentationFormat>Widescreen</PresentationFormat>
  <Paragraphs>180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Oanh</dc:creator>
  <cp:lastModifiedBy>van quan truong van</cp:lastModifiedBy>
  <cp:revision>39</cp:revision>
  <dcterms:created xsi:type="dcterms:W3CDTF">2022-03-13T07:10:36Z</dcterms:created>
  <dcterms:modified xsi:type="dcterms:W3CDTF">2022-03-14T14:24:37Z</dcterms:modified>
</cp:coreProperties>
</file>